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1" r:id="rId4"/>
    <p:sldId id="262" r:id="rId5"/>
    <p:sldId id="267" r:id="rId6"/>
    <p:sldId id="257" r:id="rId7"/>
    <p:sldId id="258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4694"/>
  </p:normalViewPr>
  <p:slideViewPr>
    <p:cSldViewPr snapToGrid="0" snapToObjects="1">
      <p:cViewPr>
        <p:scale>
          <a:sx n="115" d="100"/>
          <a:sy n="115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BEBF-5395-F542-B443-22D593C2B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A8462-D537-7A47-93DB-92ABDEECF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80F20-7C45-ED47-B5C8-F67DB467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0129-6D54-1D43-8C2D-424733BF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4F35-E85E-7840-A4FC-AC71C72D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86A1-18E9-9044-9AFC-E51E291C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66A8F-9C29-7E43-B596-0267F4896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BB618-CD6A-524D-B45C-C726B1C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FDB2-36AB-A949-A995-8CD454F3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5A1D1-77A6-B04E-A9B0-1C90AB0F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D866C-3002-814A-B2E2-9E359A14E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5FD59-4C7C-4845-B95B-3C8EAC619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989D-1E7C-A14C-AAA2-E6B2B4A2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58EB6-7CFB-BE44-AB38-C414F1F6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CDD5-5F15-B74C-93D6-CBE3C6EE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61AA-D2F6-B94A-A811-5B8D6641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72DD-517C-5248-B77A-C3ACEF0C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274DD-2405-5D4E-8198-E03145B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B1188-1501-3B42-96EB-D5049F4E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A60F-89F3-9741-9B47-C8298D53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2C99-2CC8-BC4D-BE8E-C492F26C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D806-7506-AD42-B8F2-2AE50DFB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6A55-B9EF-4C44-AF1B-32469500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7408C-8CC8-1A41-A3C5-71D99A15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16F7-DD4F-9B46-8DC3-3755F0BE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832B-0F26-1347-9C27-B2E8D4EB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FD74-3D07-1B46-860B-38F27BF4F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619B2-F92A-C641-80D7-3EF7CE2A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538D6-9581-A448-8C1F-37B1AF92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B2D2-F4A5-4041-A812-08D5A57F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5186-EA24-B449-BB5C-B2E9A663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D928-CB4F-4841-A7F1-E62537AC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87BD2-2FA3-0F46-B689-9733D684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0B95C-B333-9A40-8837-2BCA7FCD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3469B-4E3E-5E4A-83CB-AE4E37DAF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8EC16-6F68-2543-BE18-CDEADD0C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8AD7F-C125-A84F-8C57-B7522512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5BCC-5FAE-AC4C-9CD3-F442B70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BEFB6-B3E5-694C-9A0F-0FBC1BA0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317B-E134-8341-A792-7032F2DE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A0D33-137F-024C-A9C9-1DDA792C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C44CA-C3C8-144D-BE42-5F65D96C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7F98C-3DE6-6946-A872-9CCCC40C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EFA95-F43A-2544-A4A9-FE7E7D48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81B23-FB7F-7E47-8E53-2AFC0759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0EC12-FAD0-F849-A637-307F2CB8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AA3D-9597-BB45-A335-7BA673B7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7E8E-6AF2-8247-82D9-C0956DF0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A8C11-EC23-5F48-9996-8F1B66D8F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406D3-4605-9046-BD63-07397857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66FCA-5B55-C84B-B4A1-25C8B4F6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6FEAB-4151-D049-A4CA-4FD2B9F3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A8EA-8B0C-4040-8796-60759B5C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41BAF-E047-8D48-9ACE-4EA287472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A114-7558-3744-AAE5-192324863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FF0F8-919F-5E45-94B7-ADB30021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CAFD9-D637-884F-A7E5-FD85FB69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0D7A4-29C9-0C47-9E01-45371E84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B8FD4-4D51-B946-B751-83F4EF1C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46CAF-C71C-FD47-934E-000E83C5F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12124-5B03-B545-AAEE-CA50CA9C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F6D5-6B0C-2545-B52B-50F7D7D40F33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444F-0FE0-D145-B88A-E2A341E02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334B6-B81C-2544-85D3-41F312E5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97C1-8D95-C94B-8F96-BE5EAB87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L7pN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44883-3584-B14B-ABA2-64E11C8F2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051" r="309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FDB79-F43F-0945-915D-E6593A7BE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AV Settlement Agreement Community Survey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EDF7A-3A23-0743-86D1-F5FF05612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Saturday, December 5, 2020</a:t>
            </a:r>
          </a:p>
          <a:p>
            <a:r>
              <a:rPr lang="en-US" dirty="0">
                <a:solidFill>
                  <a:srgbClr val="FFFFFF"/>
                </a:solidFill>
              </a:rPr>
              <a:t>11:00am – 12:30pm</a:t>
            </a:r>
          </a:p>
        </p:txBody>
      </p:sp>
    </p:spTree>
    <p:extLst>
      <p:ext uri="{BB962C8B-B14F-4D97-AF65-F5344CB8AC3E}">
        <p14:creationId xmlns:p14="http://schemas.microsoft.com/office/powerpoint/2010/main" val="19910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4160-C444-A847-A897-F7D82D52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</a:t>
            </a:r>
            <a:br>
              <a:rPr lang="en-US" dirty="0"/>
            </a:br>
            <a:r>
              <a:rPr lang="en-US" dirty="0"/>
              <a:t>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F90BB-2956-1B43-8763-081CF0FB4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can we use this survey and community data to move our advocacy efforts forward?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D823-BE29-7F47-95E7-0CC02FF8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Community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5288-187B-E947-A5F7-516F7B93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part of the settlement agreement, the Sheriffs agreed to engage and assist the Monitoring Team in conducting two community surveys of AV residents</a:t>
            </a:r>
          </a:p>
          <a:p>
            <a:pPr lvl="1"/>
            <a:r>
              <a:rPr lang="en-US" dirty="0"/>
              <a:t>Conducted by UCLA on behalf of the Monitoring Team</a:t>
            </a:r>
          </a:p>
          <a:p>
            <a:r>
              <a:rPr lang="en-US" b="1" dirty="0"/>
              <a:t> Goals: </a:t>
            </a:r>
          </a:p>
          <a:p>
            <a:pPr lvl="1"/>
            <a:r>
              <a:rPr lang="en-US" dirty="0"/>
              <a:t>(1) Exam perceptions of the relationship between the Sheriffs and the community. </a:t>
            </a:r>
          </a:p>
          <a:p>
            <a:pPr lvl="1"/>
            <a:r>
              <a:rPr lang="en-US" dirty="0"/>
              <a:t>(2) Measure how the Sheriffs reforms have affected policing relationships. </a:t>
            </a:r>
          </a:p>
          <a:p>
            <a:pPr lvl="1"/>
            <a:r>
              <a:rPr lang="en-US" dirty="0"/>
              <a:t>(3) As the Monitoring team said this past September, the data collected from these surveys is for the community to use for advocacy purposes.</a:t>
            </a:r>
          </a:p>
          <a:p>
            <a:r>
              <a:rPr lang="en-US" dirty="0"/>
              <a:t>Link to the Community Survey: </a:t>
            </a:r>
            <a:r>
              <a:rPr lang="en-US" dirty="0">
                <a:hlinkClick r:id="rId2"/>
              </a:rPr>
              <a:t>https://bit.ly/2L7pNaJ</a:t>
            </a:r>
            <a:endParaRPr lang="en-US" dirty="0"/>
          </a:p>
          <a:p>
            <a:pPr lvl="1"/>
            <a:r>
              <a:rPr lang="en-US" dirty="0"/>
              <a:t>Access and customize the data used to create the survey here: </a:t>
            </a:r>
            <a:r>
              <a:rPr lang="en-US" dirty="0" err="1"/>
              <a:t>bit.ly</a:t>
            </a:r>
            <a:r>
              <a:rPr lang="en-US" dirty="0"/>
              <a:t>/AVComSurYr2</a:t>
            </a:r>
          </a:p>
        </p:txBody>
      </p:sp>
    </p:spTree>
    <p:extLst>
      <p:ext uri="{BB962C8B-B14F-4D97-AF65-F5344CB8AC3E}">
        <p14:creationId xmlns:p14="http://schemas.microsoft.com/office/powerpoint/2010/main" val="3076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503A-FA94-4641-9AEA-54E362A0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How to read this year’s 2020 Community Survey?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F98A-57FC-D644-AD38-631D2ABE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lnSpcReduction="10000"/>
          </a:bodyPr>
          <a:lstStyle/>
          <a:p>
            <a:r>
              <a:rPr lang="en-US" sz="1900" dirty="0"/>
              <a:t>This year’s community survey analyzes the difference between Survey Year 1 results (that is, survey results collected from 2018) with Survey Year 2 results (that is, survey results collected from 2019 and 2020). </a:t>
            </a:r>
          </a:p>
          <a:p>
            <a:pPr lvl="1"/>
            <a:r>
              <a:rPr lang="en-US" sz="1900" dirty="0"/>
              <a:t>Mention of any: “decreases”/“decreased” or “increases”/“increased” is comparing these two years. </a:t>
            </a:r>
          </a:p>
          <a:p>
            <a:r>
              <a:rPr lang="en-US" sz="1900" dirty="0"/>
              <a:t>In total over 10, 000 residents were surveyed.</a:t>
            </a:r>
            <a:r>
              <a:rPr lang="en-US" sz="1900" dirty="0">
                <a:effectLst/>
              </a:rPr>
              <a:t> </a:t>
            </a: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8064-6DA9-E541-8679-544837A2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3" r="3" b="661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00A28-B4D9-C942-BD91-A2D696CE9CC4}"/>
              </a:ext>
            </a:extLst>
          </p:cNvPr>
          <p:cNvSpPr txBox="1"/>
          <p:nvPr/>
        </p:nvSpPr>
        <p:spPr>
          <a:xfrm>
            <a:off x="838200" y="6360234"/>
            <a:ext cx="688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Survey Year 1 Respondents / </a:t>
            </a:r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dirty="0"/>
              <a:t>– Survey Year 2 Respondents </a:t>
            </a:r>
          </a:p>
        </p:txBody>
      </p:sp>
    </p:spTree>
    <p:extLst>
      <p:ext uri="{BB962C8B-B14F-4D97-AF65-F5344CB8AC3E}">
        <p14:creationId xmlns:p14="http://schemas.microsoft.com/office/powerpoint/2010/main" val="76506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B3F5-DC73-4A42-80AF-8348C46D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Challenges Collecting Survey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997A-D020-164F-A0BF-A7669A04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Engaging community organizations and residents was a key component of the survey. </a:t>
            </a:r>
          </a:p>
          <a:p>
            <a:r>
              <a:rPr lang="en-US" dirty="0"/>
              <a:t>In our first call, we heard folks share some of the challenges they and others confronted in the survey collection process. </a:t>
            </a:r>
          </a:p>
          <a:p>
            <a:r>
              <a:rPr lang="en-US" dirty="0"/>
              <a:t>After showing highlights of the latest survey, </a:t>
            </a:r>
          </a:p>
          <a:p>
            <a:pPr lvl="1"/>
            <a:r>
              <a:rPr lang="en-US" dirty="0"/>
              <a:t>Time for partners to discuss the results and ask questions about the survey, </a:t>
            </a:r>
          </a:p>
          <a:p>
            <a:pPr lvl="1"/>
            <a:r>
              <a:rPr lang="en-US" dirty="0"/>
              <a:t>Time for people who helped create and gather survey responses for this report to share more about these challenges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95F9-9078-6E4E-9305-D8338257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Highlighted Results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7876-EAA6-E040-AE50-927BBD87D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Three Parts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Community Involvement and Interactions with the AV Sheriffs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 Perceptions of the AV Sheriffs and Public Safety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Perceptions of Fair Treatment by AV Sheriffs </a:t>
            </a:r>
          </a:p>
        </p:txBody>
      </p:sp>
    </p:spTree>
    <p:extLst>
      <p:ext uri="{BB962C8B-B14F-4D97-AF65-F5344CB8AC3E}">
        <p14:creationId xmlns:p14="http://schemas.microsoft.com/office/powerpoint/2010/main" val="198883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A1B9-718A-654B-AFC0-58F74900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Community Involvement and Interactions with the AV Sheriffs</a:t>
            </a:r>
            <a:r>
              <a:rPr lang="en-US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5313-DA6D-C540-8053-86FDBD9A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Residents of color consistently reported higher rates of having “been stopped” by the Sheriffs. </a:t>
            </a:r>
          </a:p>
          <a:p>
            <a:r>
              <a:rPr lang="en-US" u="sng" dirty="0"/>
              <a:t>While only 18% of White respondents</a:t>
            </a:r>
            <a:r>
              <a:rPr lang="en-US" dirty="0"/>
              <a:t> reported having been "stopped by the Sheriff's Department in the AV while they were in their car,”</a:t>
            </a:r>
          </a:p>
          <a:p>
            <a:pPr lvl="1"/>
            <a:r>
              <a:rPr lang="en-US" u="sng" dirty="0"/>
              <a:t>41% of Black/Black Multi-racial</a:t>
            </a:r>
            <a:r>
              <a:rPr lang="en-US" dirty="0"/>
              <a:t> respondents indicated that they had been stopped while in their car. </a:t>
            </a:r>
          </a:p>
          <a:p>
            <a:pPr lvl="1"/>
            <a:r>
              <a:rPr lang="en-US" dirty="0"/>
              <a:t>**This is a 10-percentage point increase from Survey Year 1 to Survey Year 2.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967C-C702-4341-AC15-BD9F07A0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Community Perceptions of the AV Sheriffs and Public Safety</a:t>
            </a:r>
            <a:r>
              <a:rPr lang="en-US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0E37-66B0-1548-8CE8-D7585DBE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/>
              <a:t>Amongst </a:t>
            </a:r>
            <a:r>
              <a:rPr lang="en-US" u="sng"/>
              <a:t>all survey</a:t>
            </a:r>
            <a:r>
              <a:rPr lang="en-US"/>
              <a:t> respondents, there was</a:t>
            </a:r>
          </a:p>
          <a:p>
            <a:pPr lvl="1"/>
            <a:r>
              <a:rPr lang="en-US"/>
              <a:t>A 19-percentage point </a:t>
            </a:r>
            <a:r>
              <a:rPr lang="en-US" u="sng"/>
              <a:t>decrease</a:t>
            </a:r>
            <a:r>
              <a:rPr lang="en-US"/>
              <a:t> in the rate of confidence that the Sheriff’s Department does its job well;</a:t>
            </a:r>
          </a:p>
          <a:p>
            <a:pPr lvl="1"/>
            <a:r>
              <a:rPr lang="en-US"/>
              <a:t>A 25-percentage point </a:t>
            </a:r>
            <a:r>
              <a:rPr lang="en-US" u="sng"/>
              <a:t>decrease</a:t>
            </a:r>
            <a:r>
              <a:rPr lang="en-US"/>
              <a:t> in the respondents that strongly agreed or agreed that they would “notify the Sheriff’s Department” if they witnessed a crime in their neighborhood and; </a:t>
            </a:r>
          </a:p>
          <a:p>
            <a:pPr lvl="1"/>
            <a:r>
              <a:rPr lang="en-US"/>
              <a:t>A 18-percentage point </a:t>
            </a:r>
            <a:r>
              <a:rPr lang="en-US" u="sng"/>
              <a:t>decrease</a:t>
            </a:r>
            <a:r>
              <a:rPr lang="en-US"/>
              <a:t> by respondents in the rate of confidence that “if they were a victim of a crime... it would be fully investigated.”</a:t>
            </a:r>
          </a:p>
          <a:p>
            <a:pPr lvl="0"/>
            <a:r>
              <a:rPr lang="en-US"/>
              <a:t>Compared to Year 1, </a:t>
            </a:r>
          </a:p>
          <a:p>
            <a:pPr lvl="1"/>
            <a:r>
              <a:rPr lang="en-US" u="sng"/>
              <a:t>Youth</a:t>
            </a:r>
            <a:r>
              <a:rPr lang="en-US"/>
              <a:t> in Year 2 reported </a:t>
            </a:r>
            <a:r>
              <a:rPr lang="en-US" u="sng"/>
              <a:t>lower confidence</a:t>
            </a:r>
            <a:r>
              <a:rPr lang="en-US"/>
              <a:t> (55% strongly disagree/disagree) in the Sheriffs and were </a:t>
            </a:r>
            <a:r>
              <a:rPr lang="en-US" u="sng"/>
              <a:t>more likely to disagree </a:t>
            </a:r>
            <a:r>
              <a:rPr lang="en-US"/>
              <a:t>(50% in Year 2 compared to 12% in Year 1) with the statement that the “Sheriff’s Department are responsive to their concerns in their neighborhood.”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2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BA30-E1D9-BF4C-AE31-619C2C42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Perceptions of Fair Treatment by AV Sheriffs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DC88-995E-294A-AF9C-7D2FC66E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Among those who indicated that AV sheriffs did not treat all groups fairly, </a:t>
            </a:r>
          </a:p>
          <a:p>
            <a:pPr lvl="1"/>
            <a:r>
              <a:rPr lang="en-US" dirty="0"/>
              <a:t>the majority of respondents </a:t>
            </a:r>
            <a:r>
              <a:rPr lang="en-US" u="sng" dirty="0"/>
              <a:t>across groups</a:t>
            </a:r>
            <a:r>
              <a:rPr lang="en-US" dirty="0"/>
              <a:t> indicated most frequently that racial or ethnic groups were “treated unfairly.” </a:t>
            </a:r>
          </a:p>
          <a:p>
            <a:pPr lvl="0"/>
            <a:r>
              <a:rPr lang="en-US" u="sng" dirty="0"/>
              <a:t>While 78% of white respondents</a:t>
            </a:r>
            <a:r>
              <a:rPr lang="en-US" dirty="0"/>
              <a:t> stated that AV sheriffs “treat different groups fairly,” </a:t>
            </a:r>
            <a:r>
              <a:rPr lang="en-US" u="sng" dirty="0"/>
              <a:t>only 56%</a:t>
            </a:r>
            <a:r>
              <a:rPr lang="en-US" dirty="0"/>
              <a:t> of </a:t>
            </a:r>
            <a:r>
              <a:rPr lang="en-US" u="sng" dirty="0"/>
              <a:t>Black/Black Multiracial or Hispanic respondents</a:t>
            </a:r>
            <a:r>
              <a:rPr lang="en-US" dirty="0"/>
              <a:t> thought that the AV sheriffs “treat different groups fairly.”</a:t>
            </a:r>
          </a:p>
          <a:p>
            <a:r>
              <a:rPr lang="en-US" dirty="0"/>
              <a:t>Just </a:t>
            </a:r>
            <a:r>
              <a:rPr lang="en-US" u="sng" dirty="0"/>
              <a:t>under half of Section 8 </a:t>
            </a:r>
            <a:r>
              <a:rPr lang="en-US" dirty="0"/>
              <a:t>participants (35%) – and </a:t>
            </a:r>
            <a:r>
              <a:rPr lang="en-US" u="sng" dirty="0"/>
              <a:t>only 37% of those formerly detained</a:t>
            </a:r>
            <a:r>
              <a:rPr lang="en-US" dirty="0"/>
              <a:t> – indicated that AV sheriffs treat all groups fairly.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9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5608-30EC-F84E-BD7E-1E261A36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7F28-8326-AE4B-AE1F-A16C448B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Overall, it’s clear that the community feels more negatively towards Sheriffs in this Second Year compared to the First Year. </a:t>
            </a:r>
          </a:p>
          <a:p>
            <a:pPr lvl="0"/>
            <a:endParaRPr lang="en-US"/>
          </a:p>
          <a:p>
            <a:pPr lvl="0"/>
            <a:r>
              <a:rPr lang="en-US"/>
              <a:t>IMPORTANT to NOTE:</a:t>
            </a:r>
          </a:p>
          <a:p>
            <a:pPr lvl="1"/>
            <a:r>
              <a:rPr lang="en-US"/>
              <a:t>Survey was concluded before the killing of George Floyd, the death of Robert Fuller, and the murder of Michael Thomas, to name a few, this past summer. </a:t>
            </a:r>
          </a:p>
          <a:p>
            <a:pPr marL="457200" lvl="1" indent="0">
              <a:buNone/>
            </a:pPr>
            <a:endParaRPr lang="en-US"/>
          </a:p>
          <a:p>
            <a:pPr lvl="0"/>
            <a:r>
              <a:rPr lang="en-US"/>
              <a:t>NEXT STEPS</a:t>
            </a:r>
          </a:p>
          <a:p>
            <a:pPr lvl="1"/>
            <a:r>
              <a:rPr lang="en-US"/>
              <a:t>Survey Year 3 (2020-2021) is open from Dec. 1, 2020 to Apr. 30, 2021</a:t>
            </a:r>
          </a:p>
          <a:p>
            <a:pPr lvl="1"/>
            <a:r>
              <a:rPr lang="en-US"/>
              <a:t>Available online only</a:t>
            </a:r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803</Words>
  <Application>Microsoft Macintosh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AV Settlement Agreement Community Survey  Highlights</vt:lpstr>
      <vt:lpstr>What is the Community Survey?</vt:lpstr>
      <vt:lpstr>How to read this year’s 2020 Community Survey? </vt:lpstr>
      <vt:lpstr>Community Challenges Collecting Survey Responses</vt:lpstr>
      <vt:lpstr>The Highlighted Results . . .</vt:lpstr>
      <vt:lpstr>Community Involvement and Interactions with the AV Sheriffs </vt:lpstr>
      <vt:lpstr>Community Perceptions of the AV Sheriffs and Public Safety </vt:lpstr>
      <vt:lpstr>Perceptions of Fair Treatment by AV Sheriffs</vt:lpstr>
      <vt:lpstr>Summary</vt:lpstr>
      <vt:lpstr>Questions, 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 Settlement Agreement Community Survey  Highlights</dc:title>
  <dc:creator>Christopher Galeano</dc:creator>
  <cp:lastModifiedBy>Christopher Galeano</cp:lastModifiedBy>
  <cp:revision>11</cp:revision>
  <dcterms:created xsi:type="dcterms:W3CDTF">2020-11-15T23:36:07Z</dcterms:created>
  <dcterms:modified xsi:type="dcterms:W3CDTF">2020-12-05T19:57:10Z</dcterms:modified>
</cp:coreProperties>
</file>